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7562850" cy="10688638"/>
  <p:notesSz cx="10688638" cy="756285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81" d="100"/>
          <a:sy n="81" d="100"/>
        </p:scale>
        <p:origin x="3464" y="2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617761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84048"/>
            <a:ext cx="56692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kern="0" spc="120" dirty="0">
                <a:solidFill>
                  <a:srgbClr val="FF6A4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CLOUD COST CONTROL SUITE   ·   SOFTWAREONE BI &amp; DATA SOLUTIONS</a:t>
            </a:r>
            <a:endParaRPr lang="en-US" sz="850" dirty="0"/>
          </a:p>
        </p:txBody>
      </p:sp>
      <p:sp>
        <p:nvSpPr>
          <p:cNvPr id="3" name="Text 1"/>
          <p:cNvSpPr/>
          <p:nvPr/>
        </p:nvSpPr>
        <p:spPr>
          <a:xfrm>
            <a:off x="502920" y="548640"/>
            <a:ext cx="566928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Microsoft 365 Cost Control</a:t>
            </a:r>
            <a:endParaRPr lang="en-US" sz="3000" dirty="0"/>
          </a:p>
        </p:txBody>
      </p:sp>
      <p:sp>
        <p:nvSpPr>
          <p:cNvPr id="4" name="Text 2"/>
          <p:cNvSpPr/>
          <p:nvPr/>
        </p:nvSpPr>
        <p:spPr>
          <a:xfrm>
            <a:off x="4572000" y="502920"/>
            <a:ext cx="2487168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SoftwareOne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502920" y="1152144"/>
            <a:ext cx="6035040" cy="6035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FinOps platform to manage, optimize and monitor Microsoft 365 license spend, with full visibility across tenants, companies, departments, license types and users, plus concrete optimization actions you can act on.</a:t>
            </a:r>
            <a:endParaRPr lang="en-US" sz="1100" dirty="0"/>
          </a:p>
        </p:txBody>
      </p:sp>
      <p:sp>
        <p:nvSpPr>
          <p:cNvPr id="6" name="Shape 4"/>
          <p:cNvSpPr/>
          <p:nvPr/>
        </p:nvSpPr>
        <p:spPr>
          <a:xfrm>
            <a:off x="502920" y="1920240"/>
            <a:ext cx="2075688" cy="960120"/>
          </a:xfrm>
          <a:prstGeom prst="roundRect">
            <a:avLst>
              <a:gd name="adj" fmla="val 5714"/>
            </a:avLst>
          </a:prstGeom>
          <a:solidFill>
            <a:srgbClr val="F4F4F4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7" name="Text 5"/>
          <p:cNvSpPr/>
          <p:nvPr/>
        </p:nvSpPr>
        <p:spPr>
          <a:xfrm>
            <a:off x="649224" y="2029968"/>
            <a:ext cx="1801368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F6A4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90 days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649224" y="2377440"/>
            <a:ext cx="1801368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2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Most customers identify substantial monthly M365 license savings within the first quarter.</a:t>
            </a:r>
            <a:endParaRPr lang="en-US" sz="900" dirty="0"/>
          </a:p>
        </p:txBody>
      </p:sp>
      <p:sp>
        <p:nvSpPr>
          <p:cNvPr id="9" name="Shape 7"/>
          <p:cNvSpPr/>
          <p:nvPr/>
        </p:nvSpPr>
        <p:spPr>
          <a:xfrm>
            <a:off x="2743200" y="1920240"/>
            <a:ext cx="2075688" cy="960120"/>
          </a:xfrm>
          <a:prstGeom prst="roundRect">
            <a:avLst>
              <a:gd name="adj" fmla="val 5714"/>
            </a:avLst>
          </a:prstGeom>
          <a:solidFill>
            <a:srgbClr val="F4F4F4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10" name="Text 8"/>
          <p:cNvSpPr/>
          <p:nvPr/>
        </p:nvSpPr>
        <p:spPr>
          <a:xfrm>
            <a:off x="2889504" y="2029968"/>
            <a:ext cx="1801368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F6A4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Read-only</a:t>
            </a:r>
            <a:endParaRPr lang="en-US" sz="1800" dirty="0"/>
          </a:p>
        </p:txBody>
      </p:sp>
      <p:sp>
        <p:nvSpPr>
          <p:cNvPr id="11" name="Text 9"/>
          <p:cNvSpPr/>
          <p:nvPr/>
        </p:nvSpPr>
        <p:spPr>
          <a:xfrm>
            <a:off x="2889504" y="2377440"/>
            <a:ext cx="1801368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2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Recommendations and reporting only. The platform never changes your tenant or licenses.</a:t>
            </a:r>
            <a:endParaRPr lang="en-US" sz="900" dirty="0"/>
          </a:p>
        </p:txBody>
      </p:sp>
      <p:sp>
        <p:nvSpPr>
          <p:cNvPr id="12" name="Shape 10"/>
          <p:cNvSpPr/>
          <p:nvPr/>
        </p:nvSpPr>
        <p:spPr>
          <a:xfrm>
            <a:off x="4983480" y="1920240"/>
            <a:ext cx="2075688" cy="960120"/>
          </a:xfrm>
          <a:prstGeom prst="roundRect">
            <a:avLst>
              <a:gd name="adj" fmla="val 5714"/>
            </a:avLst>
          </a:prstGeom>
          <a:solidFill>
            <a:srgbClr val="F4F4F4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13" name="Text 11"/>
          <p:cNvSpPr/>
          <p:nvPr/>
        </p:nvSpPr>
        <p:spPr>
          <a:xfrm>
            <a:off x="5129784" y="2029968"/>
            <a:ext cx="1801368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F6A4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 views</a:t>
            </a:r>
            <a:endParaRPr lang="en-US" sz="1800" dirty="0"/>
          </a:p>
        </p:txBody>
      </p:sp>
      <p:sp>
        <p:nvSpPr>
          <p:cNvPr id="14" name="Text 12"/>
          <p:cNvSpPr/>
          <p:nvPr/>
        </p:nvSpPr>
        <p:spPr>
          <a:xfrm>
            <a:off x="5129784" y="2377440"/>
            <a:ext cx="1801368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2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single report covering ten dimensions of M365 license cost, usage and savings.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502920" y="3054096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6A4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 you get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502920" y="3419856"/>
            <a:ext cx="3095244" cy="7269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spcAft>
                <a:spcPts val="200"/>
              </a:spcAft>
              <a:buNone/>
            </a:pPr>
            <a:r>
              <a:rPr lang="en-US" sz="10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Cost Overview &amp; Trends</a:t>
            </a:r>
            <a:endParaRPr lang="en-US" sz="1050" dirty="0"/>
          </a:p>
          <a:p>
            <a:pPr marL="0" indent="0">
              <a:lnSpc>
                <a:spcPct val="102000"/>
              </a:lnSpc>
              <a:spcAft>
                <a:spcPts val="200"/>
              </a:spcAft>
              <a:buNone/>
            </a:pPr>
            <a:r>
              <a:rPr lang="en-US" sz="9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Spend broken down by license type, department, company and tenant, with month-over-month trends.</a:t>
            </a:r>
            <a:endParaRPr lang="en-US" sz="1050" dirty="0"/>
          </a:p>
        </p:txBody>
      </p:sp>
      <p:sp>
        <p:nvSpPr>
          <p:cNvPr id="17" name="Text 15"/>
          <p:cNvSpPr/>
          <p:nvPr/>
        </p:nvSpPr>
        <p:spPr>
          <a:xfrm>
            <a:off x="3963924" y="3419856"/>
            <a:ext cx="3095244" cy="7269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spcAft>
                <a:spcPts val="200"/>
              </a:spcAft>
              <a:buNone/>
            </a:pPr>
            <a:r>
              <a:rPr lang="en-US" sz="10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Savings Potential</a:t>
            </a:r>
            <a:endParaRPr lang="en-US" sz="1050" dirty="0"/>
          </a:p>
          <a:p>
            <a:pPr marL="0" indent="0">
              <a:lnSpc>
                <a:spcPct val="102000"/>
              </a:lnSpc>
              <a:spcAft>
                <a:spcPts val="200"/>
              </a:spcAft>
              <a:buNone/>
            </a:pPr>
            <a:r>
              <a:rPr lang="en-US" sz="9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One view of total optimization opportunity across right-sizing, inactive users and unallocated licenses.</a:t>
            </a:r>
            <a:endParaRPr lang="en-US" sz="1050" dirty="0"/>
          </a:p>
        </p:txBody>
      </p:sp>
      <p:sp>
        <p:nvSpPr>
          <p:cNvPr id="18" name="Text 16"/>
          <p:cNvSpPr/>
          <p:nvPr/>
        </p:nvSpPr>
        <p:spPr>
          <a:xfrm>
            <a:off x="502920" y="4201668"/>
            <a:ext cx="3095244" cy="7269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spcAft>
                <a:spcPts val="200"/>
              </a:spcAft>
              <a:buNone/>
            </a:pPr>
            <a:r>
              <a:rPr lang="en-US" sz="10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User Right-sizing</a:t>
            </a:r>
            <a:endParaRPr lang="en-US" sz="1050" dirty="0"/>
          </a:p>
          <a:p>
            <a:pPr marL="0" indent="0">
              <a:lnSpc>
                <a:spcPct val="102000"/>
              </a:lnSpc>
              <a:spcAft>
                <a:spcPts val="200"/>
              </a:spcAft>
              <a:buNone/>
            </a:pPr>
            <a:r>
              <a:rPr lang="en-US" sz="9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Over-licensed users flagged with a recommended lower SKU and the monthly saving for each, e.g. E5 to an F-series plan.</a:t>
            </a:r>
            <a:endParaRPr lang="en-US" sz="1050" dirty="0"/>
          </a:p>
        </p:txBody>
      </p:sp>
      <p:sp>
        <p:nvSpPr>
          <p:cNvPr id="19" name="Text 17"/>
          <p:cNvSpPr/>
          <p:nvPr/>
        </p:nvSpPr>
        <p:spPr>
          <a:xfrm>
            <a:off x="3963924" y="4201668"/>
            <a:ext cx="3095244" cy="7269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spcAft>
                <a:spcPts val="200"/>
              </a:spcAft>
              <a:buNone/>
            </a:pPr>
            <a:r>
              <a:rPr lang="en-US" sz="10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Inactive &amp; Disabled Users</a:t>
            </a:r>
            <a:endParaRPr lang="en-US" sz="1050" dirty="0"/>
          </a:p>
          <a:p>
            <a:pPr marL="0" indent="0">
              <a:lnSpc>
                <a:spcPct val="102000"/>
              </a:lnSpc>
              <a:spcAft>
                <a:spcPts val="200"/>
              </a:spcAft>
              <a:buNone/>
            </a:pPr>
            <a:r>
              <a:rPr lang="en-US" sz="9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Inactive and disabled accounts still consuming paid licenses, surfaced with the spend you can reclaim.</a:t>
            </a:r>
            <a:endParaRPr lang="en-US" sz="1050" dirty="0"/>
          </a:p>
        </p:txBody>
      </p:sp>
      <p:sp>
        <p:nvSpPr>
          <p:cNvPr id="20" name="Text 18"/>
          <p:cNvSpPr/>
          <p:nvPr/>
        </p:nvSpPr>
        <p:spPr>
          <a:xfrm>
            <a:off x="502920" y="4983480"/>
            <a:ext cx="3095244" cy="7269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spcAft>
                <a:spcPts val="200"/>
              </a:spcAft>
              <a:buNone/>
            </a:pPr>
            <a:r>
              <a:rPr lang="en-US" sz="10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Unallocated Licenses</a:t>
            </a:r>
            <a:endParaRPr lang="en-US" sz="1050" dirty="0"/>
          </a:p>
          <a:p>
            <a:pPr marL="0" indent="0">
              <a:lnSpc>
                <a:spcPct val="102000"/>
              </a:lnSpc>
              <a:spcAft>
                <a:spcPts val="200"/>
              </a:spcAft>
              <a:buNone/>
            </a:pPr>
            <a:r>
              <a:rPr lang="en-US" sz="9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Purchased-but-unassigned licenses surfaced by SKU, with the assignment gap and reclaimable cost.</a:t>
            </a:r>
            <a:endParaRPr lang="en-US" sz="1050" dirty="0"/>
          </a:p>
        </p:txBody>
      </p:sp>
      <p:sp>
        <p:nvSpPr>
          <p:cNvPr id="21" name="Text 19"/>
          <p:cNvSpPr/>
          <p:nvPr/>
        </p:nvSpPr>
        <p:spPr>
          <a:xfrm>
            <a:off x="3963924" y="4983480"/>
            <a:ext cx="3095244" cy="7269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spcAft>
                <a:spcPts val="200"/>
              </a:spcAft>
              <a:buNone/>
            </a:pPr>
            <a:r>
              <a:rPr lang="en-US" sz="10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Copilot Adoption</a:t>
            </a:r>
            <a:endParaRPr lang="en-US" sz="1050" dirty="0"/>
          </a:p>
          <a:p>
            <a:pPr marL="0" indent="0">
              <a:lnSpc>
                <a:spcPct val="102000"/>
              </a:lnSpc>
              <a:spcAft>
                <a:spcPts val="200"/>
              </a:spcAft>
              <a:buNone/>
            </a:pPr>
            <a:r>
              <a:rPr lang="en-US" sz="9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Copilot seats tracked per user and per app, so underused licenses can be reassigned or reclaimed.</a:t>
            </a:r>
            <a:endParaRPr lang="en-US" sz="1050" dirty="0"/>
          </a:p>
        </p:txBody>
      </p:sp>
      <p:sp>
        <p:nvSpPr>
          <p:cNvPr id="22" name="Text 20"/>
          <p:cNvSpPr/>
          <p:nvPr/>
        </p:nvSpPr>
        <p:spPr>
          <a:xfrm>
            <a:off x="502920" y="5765292"/>
            <a:ext cx="3095244" cy="7269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spcAft>
                <a:spcPts val="200"/>
              </a:spcAft>
              <a:buNone/>
            </a:pPr>
            <a:r>
              <a:rPr lang="en-US" sz="10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License Overview</a:t>
            </a:r>
            <a:endParaRPr lang="en-US" sz="1050" dirty="0"/>
          </a:p>
          <a:p>
            <a:pPr marL="0" indent="0">
              <a:lnSpc>
                <a:spcPct val="102000"/>
              </a:lnSpc>
              <a:spcAft>
                <a:spcPts val="200"/>
              </a:spcAft>
              <a:buNone/>
            </a:pPr>
            <a:r>
              <a:rPr lang="en-US" sz="9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Cost per license with available, assigned and unassigned counts across every M365 SKU.</a:t>
            </a:r>
            <a:endParaRPr lang="en-US" sz="1050" dirty="0"/>
          </a:p>
        </p:txBody>
      </p:sp>
      <p:sp>
        <p:nvSpPr>
          <p:cNvPr id="23" name="Text 21"/>
          <p:cNvSpPr/>
          <p:nvPr/>
        </p:nvSpPr>
        <p:spPr>
          <a:xfrm>
            <a:off x="3963924" y="5765292"/>
            <a:ext cx="3095244" cy="7269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spcAft>
                <a:spcPts val="200"/>
              </a:spcAft>
              <a:buNone/>
            </a:pPr>
            <a:r>
              <a:rPr lang="en-US" sz="10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Power BI, Project &amp; Visio</a:t>
            </a:r>
            <a:endParaRPr lang="en-US" sz="1050" dirty="0"/>
          </a:p>
          <a:p>
            <a:pPr marL="0" indent="0">
              <a:lnSpc>
                <a:spcPct val="102000"/>
              </a:lnSpc>
              <a:spcAft>
                <a:spcPts val="200"/>
              </a:spcAft>
              <a:buNone/>
            </a:pPr>
            <a:r>
              <a:rPr lang="en-US" sz="9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Inactive Power BI, Project and Visio licenses identified for cleanup and reclaim.</a:t>
            </a:r>
            <a:endParaRPr lang="en-US" sz="1050" dirty="0"/>
          </a:p>
        </p:txBody>
      </p:sp>
      <p:sp>
        <p:nvSpPr>
          <p:cNvPr id="24" name="Shape 22"/>
          <p:cNvSpPr/>
          <p:nvPr/>
        </p:nvSpPr>
        <p:spPr>
          <a:xfrm>
            <a:off x="502920" y="6711696"/>
            <a:ext cx="6556248" cy="969264"/>
          </a:xfrm>
          <a:prstGeom prst="roundRect">
            <a:avLst>
              <a:gd name="adj" fmla="val 6604"/>
            </a:avLst>
          </a:prstGeom>
          <a:solidFill>
            <a:srgbClr val="000000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25" name="Shape 23"/>
          <p:cNvSpPr/>
          <p:nvPr/>
        </p:nvSpPr>
        <p:spPr>
          <a:xfrm>
            <a:off x="704088" y="6894576"/>
            <a:ext cx="457200" cy="246888"/>
          </a:xfrm>
          <a:prstGeom prst="roundRect">
            <a:avLst>
              <a:gd name="adj" fmla="val 14815"/>
            </a:avLst>
          </a:prstGeom>
          <a:solidFill>
            <a:srgbClr val="FF6A4C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26" name="Text 24"/>
          <p:cNvSpPr/>
          <p:nvPr/>
        </p:nvSpPr>
        <p:spPr>
          <a:xfrm>
            <a:off x="704088" y="6894576"/>
            <a:ext cx="45720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</a:t>
            </a:r>
            <a:endParaRPr lang="en-US" sz="900" dirty="0"/>
          </a:p>
        </p:txBody>
      </p:sp>
      <p:sp>
        <p:nvSpPr>
          <p:cNvPr id="27" name="Text 25"/>
          <p:cNvSpPr/>
          <p:nvPr/>
        </p:nvSpPr>
        <p:spPr>
          <a:xfrm>
            <a:off x="1344168" y="6839712"/>
            <a:ext cx="5550408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8C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battle-tested right-sizing engine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1344168" y="7095744"/>
            <a:ext cx="5504688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5000"/>
              </a:lnSpc>
              <a:buNone/>
            </a:pPr>
            <a:r>
              <a:rPr lang="en-US" sz="900" dirty="0">
                <a:solidFill>
                  <a:srgbClr val="F0F0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For every user it reads real M365 usage: mailbox size, app activity, last sign-in. Then it picks the cheapest licenses that still cover what they actually need. Security add-ons and your own rules stay put, and nothing in use gets stripped. Fit for purpose, user by user.</a:t>
            </a:r>
            <a:endParaRPr lang="en-US" sz="900" dirty="0"/>
          </a:p>
        </p:txBody>
      </p:sp>
      <p:sp>
        <p:nvSpPr>
          <p:cNvPr id="29" name="Shape 27"/>
          <p:cNvSpPr/>
          <p:nvPr/>
        </p:nvSpPr>
        <p:spPr>
          <a:xfrm>
            <a:off x="502920" y="7845552"/>
            <a:ext cx="6556248" cy="1554480"/>
          </a:xfrm>
          <a:prstGeom prst="roundRect">
            <a:avLst>
              <a:gd name="adj" fmla="val 4118"/>
            </a:avLst>
          </a:prstGeom>
          <a:solidFill>
            <a:srgbClr val="F2F1ED"/>
          </a:solidFill>
          <a:ln/>
        </p:spPr>
        <p:txBody>
          <a:bodyPr/>
          <a:lstStyle/>
          <a:p>
            <a:endParaRPr lang="en-GB"/>
          </a:p>
        </p:txBody>
      </p:sp>
      <p:sp>
        <p:nvSpPr>
          <p:cNvPr id="30" name="Text 28"/>
          <p:cNvSpPr/>
          <p:nvPr/>
        </p:nvSpPr>
        <p:spPr>
          <a:xfrm>
            <a:off x="722376" y="7991856"/>
            <a:ext cx="45720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6A4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Getting started</a:t>
            </a:r>
            <a:endParaRPr lang="en-US" sz="1100" dirty="0"/>
          </a:p>
        </p:txBody>
      </p:sp>
      <p:sp>
        <p:nvSpPr>
          <p:cNvPr id="31" name="Text 29"/>
          <p:cNvSpPr/>
          <p:nvPr/>
        </p:nvSpPr>
        <p:spPr>
          <a:xfrm>
            <a:off x="722376" y="8247888"/>
            <a:ext cx="6117336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Onboarding registers a read-only application in your tenant with Microsoft Graph permissions for users, licenses and usage reporting, plus billing data where applicable. Nothing in your tenant or license assignments is modified.</a:t>
            </a:r>
            <a:endParaRPr lang="en-US" sz="900" dirty="0"/>
          </a:p>
        </p:txBody>
      </p:sp>
      <p:sp>
        <p:nvSpPr>
          <p:cNvPr id="32" name="Text 30"/>
          <p:cNvSpPr/>
          <p:nvPr/>
        </p:nvSpPr>
        <p:spPr>
          <a:xfrm>
            <a:off x="722376" y="8778240"/>
            <a:ext cx="1856232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3E00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  ·  Scope</a:t>
            </a:r>
            <a:endParaRPr lang="en-US" sz="900" dirty="0"/>
          </a:p>
        </p:txBody>
      </p:sp>
      <p:sp>
        <p:nvSpPr>
          <p:cNvPr id="33" name="Text 31"/>
          <p:cNvSpPr/>
          <p:nvPr/>
        </p:nvSpPr>
        <p:spPr>
          <a:xfrm>
            <a:off x="722376" y="8997696"/>
            <a:ext cx="1856232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2000"/>
              </a:lnSpc>
              <a:buNone/>
            </a:pPr>
            <a:r>
              <a:rPr lang="en-US" sz="8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Confirm tenant, currency, in-scope companies and report users.</a:t>
            </a:r>
            <a:endParaRPr lang="en-US" sz="850" dirty="0"/>
          </a:p>
        </p:txBody>
      </p:sp>
      <p:sp>
        <p:nvSpPr>
          <p:cNvPr id="34" name="Text 32"/>
          <p:cNvSpPr/>
          <p:nvPr/>
        </p:nvSpPr>
        <p:spPr>
          <a:xfrm>
            <a:off x="2852928" y="8778240"/>
            <a:ext cx="1856232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3E00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  ·  Grant access</a:t>
            </a:r>
            <a:endParaRPr lang="en-US" sz="900" dirty="0"/>
          </a:p>
        </p:txBody>
      </p:sp>
      <p:sp>
        <p:nvSpPr>
          <p:cNvPr id="35" name="Text 33"/>
          <p:cNvSpPr/>
          <p:nvPr/>
        </p:nvSpPr>
        <p:spPr>
          <a:xfrm>
            <a:off x="2852928" y="8997696"/>
            <a:ext cx="1856232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2000"/>
              </a:lnSpc>
              <a:buNone/>
            </a:pPr>
            <a:r>
              <a:rPr lang="en-US" sz="8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Global Admin consents to the read-only Graph app; setup takes 30 mins per tenant.</a:t>
            </a:r>
            <a:endParaRPr lang="en-US" sz="850" dirty="0"/>
          </a:p>
        </p:txBody>
      </p:sp>
      <p:sp>
        <p:nvSpPr>
          <p:cNvPr id="36" name="Text 34"/>
          <p:cNvSpPr/>
          <p:nvPr/>
        </p:nvSpPr>
        <p:spPr>
          <a:xfrm>
            <a:off x="4983480" y="8778240"/>
            <a:ext cx="1856232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3E00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  ·  First report</a:t>
            </a:r>
            <a:endParaRPr lang="en-US" sz="900" dirty="0"/>
          </a:p>
        </p:txBody>
      </p:sp>
      <p:sp>
        <p:nvSpPr>
          <p:cNvPr id="37" name="Text 35"/>
          <p:cNvSpPr/>
          <p:nvPr/>
        </p:nvSpPr>
        <p:spPr>
          <a:xfrm>
            <a:off x="4983480" y="8997696"/>
            <a:ext cx="1856232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2000"/>
              </a:lnSpc>
              <a:buNone/>
            </a:pPr>
            <a:r>
              <a:rPr lang="en-US" sz="8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Your full report with trend data is ready </a:t>
            </a:r>
            <a:r>
              <a:rPr lang="en-US" sz="85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within 1 week.</a:t>
            </a:r>
            <a:endParaRPr lang="en-US" sz="850" dirty="0"/>
          </a:p>
        </p:txBody>
      </p:sp>
      <p:sp>
        <p:nvSpPr>
          <p:cNvPr id="38" name="Shape 36"/>
          <p:cNvSpPr/>
          <p:nvPr/>
        </p:nvSpPr>
        <p:spPr>
          <a:xfrm>
            <a:off x="502920" y="9656064"/>
            <a:ext cx="6556248" cy="0"/>
          </a:xfrm>
          <a:prstGeom prst="line">
            <a:avLst/>
          </a:prstGeom>
          <a:noFill/>
          <a:ln w="9525">
            <a:solidFill>
              <a:srgbClr val="DCDCDC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39" name="Text 37"/>
          <p:cNvSpPr/>
          <p:nvPr/>
        </p:nvSpPr>
        <p:spPr>
          <a:xfrm>
            <a:off x="502920" y="9729216"/>
            <a:ext cx="32004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SoftwareOne</a:t>
            </a:r>
            <a:endParaRPr lang="en-US" sz="1000" dirty="0"/>
          </a:p>
        </p:txBody>
      </p:sp>
      <p:sp>
        <p:nvSpPr>
          <p:cNvPr id="40" name="Text 38"/>
          <p:cNvSpPr/>
          <p:nvPr/>
        </p:nvSpPr>
        <p:spPr>
          <a:xfrm>
            <a:off x="502920" y="9948672"/>
            <a:ext cx="36576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Maintained by the SoftwareOne BI &amp; Data Solutions team</a:t>
            </a:r>
            <a:endParaRPr lang="en-US" sz="750" dirty="0"/>
          </a:p>
        </p:txBody>
      </p:sp>
      <p:sp>
        <p:nvSpPr>
          <p:cNvPr id="41" name="Text 39"/>
          <p:cNvSpPr/>
          <p:nvPr/>
        </p:nvSpPr>
        <p:spPr>
          <a:xfrm>
            <a:off x="3566160" y="9729216"/>
            <a:ext cx="3493008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Onboarding &amp; support: </a:t>
            </a:r>
            <a:r>
              <a:rPr lang="en-US" sz="800" dirty="0">
                <a:solidFill>
                  <a:srgbClr val="81A5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CloudCostControl@softwareone.com</a:t>
            </a:r>
            <a:endParaRPr lang="en-US" sz="800" dirty="0"/>
          </a:p>
        </p:txBody>
      </p:sp>
      <p:sp>
        <p:nvSpPr>
          <p:cNvPr id="42" name="Text 40"/>
          <p:cNvSpPr/>
          <p:nvPr/>
        </p:nvSpPr>
        <p:spPr>
          <a:xfrm>
            <a:off x="3566160" y="9948672"/>
            <a:ext cx="3493008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75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www.softwareone.com</a:t>
            </a:r>
            <a:endParaRPr lang="en-US" sz="7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437</Words>
  <Application>Microsoft Macintosh PowerPoint</Application>
  <PresentationFormat>Custom</PresentationFormat>
  <Paragraphs>43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Nyeland, Rasmus</cp:lastModifiedBy>
  <cp:revision>4</cp:revision>
  <dcterms:created xsi:type="dcterms:W3CDTF">2026-06-01T15:37:05Z</dcterms:created>
  <dcterms:modified xsi:type="dcterms:W3CDTF">2026-06-03T10:18:06Z</dcterms:modified>
</cp:coreProperties>
</file>